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8" r:id="rId3"/>
    <p:sldId id="270" r:id="rId4"/>
    <p:sldId id="285" r:id="rId5"/>
    <p:sldId id="293" r:id="rId6"/>
    <p:sldId id="303" r:id="rId7"/>
    <p:sldId id="313" r:id="rId8"/>
    <p:sldId id="320" r:id="rId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71393" autoAdjust="0"/>
  </p:normalViewPr>
  <p:slideViewPr>
    <p:cSldViewPr showGuides="1">
      <p:cViewPr varScale="1">
        <p:scale>
          <a:sx n="86" d="100"/>
          <a:sy n="86" d="100"/>
        </p:scale>
        <p:origin x="2650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0765F-227D-4F80-B6B3-E0CC4BD00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4C28210-00D8-42AD-BA4D-25E367B2D9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DC1947-5DD4-42EE-B15F-7C253EFD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21D2BB-E447-4F9F-9BDD-03FE96FF3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907594-3A7E-4E0E-A3FC-44A51FA0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C71F6-83BF-4236-BB7A-3D5D182D722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355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651F5-9545-4611-96EB-6830A9CF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8FD9535-CD29-47F1-BB2E-D15E9B8A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572172-DD84-4A10-B1BB-9A727C084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57CD49-B2EB-48C3-9FA9-9204447D6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39178C-2A97-4371-A2C8-B2C24799F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B1888-DB1B-40BA-B823-A06EDEA435B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32102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24D0D78-1058-45BC-B950-99231C95D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1994620-9BA1-4DB5-BB4C-2A5B58CC7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78F19D-FA86-481E-915F-E599B600F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E961C4-996F-4E33-88E8-969845D1E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15AAEF-2E8B-4DC8-928F-F3890DD1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0ACE0-588F-4117-BD93-0BD8C19DB43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2636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28A9FC-A50D-4106-8C8B-877E486E6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97F1E5-1FE5-44A5-BC8F-A485EF40D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BFB9D8-0E20-41D3-98A7-BE42BC1B2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240020-9F61-4CFB-8E79-512F3D24E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D8DC37-8DB8-45D7-B8B7-03F9593AA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8F585-A728-4131-B9E8-F1DAD5433F7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7692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1604B0-F602-4FBF-8710-34882CB5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940FCB-D6AF-4CE5-9F8D-753D35456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67009B-2D9E-45C3-B94A-E1BBD0FB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C955D4-2E0F-4C55-872F-05F6ECE1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B9B62F-198A-4F6E-B6F4-B8246A78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8E22A-65C0-4561-9209-615BD646DE1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55852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91BE5-291C-4739-A449-A903BFE94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A409EC-29B6-4D3F-8C26-3A519494A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B493E1-9A20-48CE-B5D4-5C6AB0AD1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29A359-F636-4B28-B2F5-8E61D2A71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AF7227-6987-4B63-A8D8-B6BD5015B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D6E809-A94D-4C43-B497-F70255D75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1570C-4624-4D3E-BE4C-A1878DDD5FF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6141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FCFE9-52B7-483C-A12D-1DC2D4769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EA9F49-71A6-4F9E-80AE-F46867517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AFC9DFE-8F92-42D3-834B-665A03AA4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AD7208-7C70-432E-8C7A-E702B2C22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FA2F961-76C1-4751-BE5B-7D492C50C6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7FC81E-4805-4281-8978-9B8C89B6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E91BAA-4BC8-41F9-8CFE-3340D3796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BD1C1D3-07A2-48E5-8EC7-43B59994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E2286-9639-4B5E-8C1B-4CA89B4FEF0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9600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2B3024-A9C7-4EE0-AFA2-813E2D0C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91397C-5383-49F8-B29D-14344AA69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0CE147-255A-4786-AF72-E5A0C38ED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459F29-8C1B-4B01-BD4A-B896D2ECD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2FE4C-EC64-47D4-9A35-0DFCF1B9E2D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8713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B02DC30-00F3-43B3-AD7A-F70F50F1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0F0CBA7-AB87-49D5-96E1-F8ABCC351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83614D-EB91-4F0D-BBC1-AE9C44892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7A5CB-B467-418F-8CB6-AF169EBBD34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9322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925482-45A3-47FB-8222-86C9DE0D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56C3A4-625C-4172-AB61-592CD0951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AFE40F-7325-46AF-8E24-93DC4A39A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D7C7FE-CC22-4F83-B772-9BE393FBC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EC4F85-53A6-4D1F-8E24-9DF3B2FA8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74091F-753A-4D95-A8D5-AC55D36F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82707-3CEB-4F2A-B65D-45E417795F9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104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F4850-FA09-4D45-9532-FB49FE43A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0A52C83-EF14-47D2-BEA0-5E3A635626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8B62F1-3E40-4656-B249-B5BE106B4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F88407-3DF4-417D-91BC-548CEE613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DDD3F6-1DF3-4E93-8B79-825D3CB3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AE307B-FA38-489B-8699-740666C32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3EC9F-E5D0-4AC6-84F7-5452C8E4719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4518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>
            <a:extLst>
              <a:ext uri="{FF2B5EF4-FFF2-40B4-BE49-F238E27FC236}">
                <a16:creationId xmlns:a16="http://schemas.microsoft.com/office/drawing/2014/main" id="{F1EFB1DC-CB91-40A7-BD32-A8C2A3B0B9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Titelmasterformat durch Klicken bearbeiten</a:t>
            </a:r>
          </a:p>
        </p:txBody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91C74DC5-4407-4886-B638-C4C7CD62A9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128004" name="Rectangle 4">
            <a:extLst>
              <a:ext uri="{FF2B5EF4-FFF2-40B4-BE49-F238E27FC236}">
                <a16:creationId xmlns:a16="http://schemas.microsoft.com/office/drawing/2014/main" id="{3F1DF993-BE40-42C5-960B-9A31963CAF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 altLang="de-DE"/>
          </a:p>
        </p:txBody>
      </p:sp>
      <p:sp>
        <p:nvSpPr>
          <p:cNvPr id="128005" name="Rectangle 5">
            <a:extLst>
              <a:ext uri="{FF2B5EF4-FFF2-40B4-BE49-F238E27FC236}">
                <a16:creationId xmlns:a16="http://schemas.microsoft.com/office/drawing/2014/main" id="{DE47E3DB-3EF2-4A60-8A70-0F63BB86787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 altLang="de-DE"/>
          </a:p>
        </p:txBody>
      </p:sp>
      <p:sp>
        <p:nvSpPr>
          <p:cNvPr id="128006" name="Rectangle 6">
            <a:extLst>
              <a:ext uri="{FF2B5EF4-FFF2-40B4-BE49-F238E27FC236}">
                <a16:creationId xmlns:a16="http://schemas.microsoft.com/office/drawing/2014/main" id="{2D9BD10A-3066-4A34-8CAE-81BF3557157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EDDD16-CBDF-47AE-B6D3-1A740AB3D9AB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882BF66-8A39-4792-A7CA-E9A3021D56A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de-AT" altLang="de-DE" sz="4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anose="020B0503020102020204" pitchFamily="34" charset="0"/>
              </a:rPr>
              <a:t>Fotografieren</a:t>
            </a:r>
            <a:br>
              <a:rPr lang="de-AT" altLang="de-DE" sz="4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anose="020B0503020102020204" pitchFamily="34" charset="0"/>
              </a:rPr>
            </a:br>
            <a:r>
              <a:rPr lang="de-AT" altLang="de-DE" sz="44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anose="020B0503020102020204" pitchFamily="34" charset="0"/>
              </a:rPr>
              <a:t> Worauf es ankommt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3853CEC-C440-4DA0-9760-F3B5840DAD4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de-DE" altLang="de-DE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>
            <a:extLst>
              <a:ext uri="{FF2B5EF4-FFF2-40B4-BE49-F238E27FC236}">
                <a16:creationId xmlns:a16="http://schemas.microsoft.com/office/drawing/2014/main" id="{73363F2F-0C9D-40B8-8E6B-200DEED4E4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Empfindlichkeit (ISO/ASA)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3F46BC8D-149E-4AC6-B91F-9E13D6B29B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2800"/>
              <a:t>Hohe Empfindlichkeit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Kürzere Belichtungszeit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Aber mehr Bildrauschen (Körnung)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Unterschiede bei Kameras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Kompakte Digitalkameras</a:t>
            </a:r>
          </a:p>
          <a:p>
            <a:pPr lvl="2">
              <a:lnSpc>
                <a:spcPct val="80000"/>
              </a:lnSpc>
            </a:pPr>
            <a:r>
              <a:rPr lang="de-AT" altLang="de-DE" sz="2000"/>
              <a:t>Kleiner Sensor</a:t>
            </a:r>
          </a:p>
          <a:p>
            <a:pPr lvl="2">
              <a:lnSpc>
                <a:spcPct val="80000"/>
              </a:lnSpc>
            </a:pPr>
            <a:r>
              <a:rPr lang="de-AT" altLang="de-DE" sz="2000"/>
              <a:t>Rauscharme Bilder nur bei geringen ISO Werten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Digitale Spiegelreflexkameras (SLR) </a:t>
            </a:r>
          </a:p>
          <a:p>
            <a:pPr lvl="2">
              <a:lnSpc>
                <a:spcPct val="80000"/>
              </a:lnSpc>
            </a:pPr>
            <a:r>
              <a:rPr lang="de-AT" altLang="de-DE" sz="2000"/>
              <a:t>Größerer Sensor</a:t>
            </a:r>
          </a:p>
          <a:p>
            <a:pPr lvl="2">
              <a:lnSpc>
                <a:spcPct val="80000"/>
              </a:lnSpc>
            </a:pPr>
            <a:r>
              <a:rPr lang="de-AT" altLang="de-DE" sz="2000"/>
              <a:t>Rauscharme Bilder auch bei höheren ISO-Werten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Analoge Kameras (35mm Film)</a:t>
            </a:r>
          </a:p>
          <a:p>
            <a:pPr lvl="2">
              <a:lnSpc>
                <a:spcPct val="80000"/>
              </a:lnSpc>
            </a:pPr>
            <a:r>
              <a:rPr lang="de-AT" altLang="de-DE" sz="2000"/>
              <a:t>Optimal für Nachtaufnahmen mit sehr hohen ISO-Werten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>
            <a:extLst>
              <a:ext uri="{FF2B5EF4-FFF2-40B4-BE49-F238E27FC236}">
                <a16:creationId xmlns:a16="http://schemas.microsoft.com/office/drawing/2014/main" id="{5731C59A-3B32-4B2F-9221-B45F2DBDC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Blende</a:t>
            </a:r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F538BB3A-4774-46F2-AEC4-BC908A387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Loch mit Lamellen im Objektiv. </a:t>
            </a:r>
          </a:p>
          <a:p>
            <a:r>
              <a:rPr lang="de-AT" altLang="de-DE"/>
              <a:t>Blendenzahl gibt Lichtverhältnis zu Objektiv ohne Blendenvorrichtung an.</a:t>
            </a:r>
          </a:p>
          <a:p>
            <a:r>
              <a:rPr lang="de-AT" altLang="de-DE"/>
              <a:t>Größte Blende</a:t>
            </a:r>
          </a:p>
          <a:p>
            <a:pPr lvl="1"/>
            <a:r>
              <a:rPr lang="de-AT" altLang="de-DE"/>
              <a:t>Loch am größten</a:t>
            </a:r>
          </a:p>
          <a:p>
            <a:pPr lvl="1"/>
            <a:r>
              <a:rPr lang="de-AT" altLang="de-DE"/>
              <a:t>kleinste Blendenzahl</a:t>
            </a:r>
          </a:p>
          <a:p>
            <a:pPr lvl="1"/>
            <a:r>
              <a:rPr lang="de-AT" altLang="de-DE"/>
              <a:t>Geringe Tiefenschärfe</a:t>
            </a:r>
          </a:p>
          <a:p>
            <a:pPr lvl="2"/>
            <a:r>
              <a:rPr lang="de-AT" altLang="de-DE"/>
              <a:t>Foto wirkt 3-dimensional, bekommt Tiefe</a:t>
            </a:r>
          </a:p>
          <a:p>
            <a:pPr lvl="1"/>
            <a:r>
              <a:rPr lang="de-AT" altLang="de-DE"/>
              <a:t>Mehr Licht, daher kürzere Belichtungszeit möglich</a:t>
            </a:r>
          </a:p>
          <a:p>
            <a:pPr lvl="2"/>
            <a:r>
              <a:rPr lang="de-AT" altLang="de-DE"/>
              <a:t>gut für Porträts, Hintergrund verschwimmt</a:t>
            </a:r>
          </a:p>
          <a:p>
            <a:r>
              <a:rPr lang="de-AT" altLang="de-DE"/>
              <a:t>Kleine Blende</a:t>
            </a:r>
          </a:p>
          <a:p>
            <a:pPr lvl="1"/>
            <a:r>
              <a:rPr lang="de-AT" altLang="de-DE"/>
              <a:t>Vordergrund und Hintergrund scharf</a:t>
            </a:r>
          </a:p>
          <a:p>
            <a:pPr lvl="2"/>
            <a:r>
              <a:rPr lang="de-AT" altLang="de-DE"/>
              <a:t>Landschaftsaufnahmen</a:t>
            </a:r>
          </a:p>
          <a:p>
            <a:pPr lvl="2"/>
            <a:r>
              <a:rPr lang="de-AT" altLang="de-DE"/>
              <a:t>Architektur</a:t>
            </a:r>
          </a:p>
          <a:p>
            <a:pPr lvl="1"/>
            <a:r>
              <a:rPr lang="de-AT" altLang="de-DE"/>
              <a:t>Blendensterne: Lichtquellen in der Nacht sternförmig (Stativ verwenden!)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>
            <a:extLst>
              <a:ext uri="{FF2B5EF4-FFF2-40B4-BE49-F238E27FC236}">
                <a16:creationId xmlns:a16="http://schemas.microsoft.com/office/drawing/2014/main" id="{20A8B005-6FE3-415E-AF88-B21F30A7E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Belichtungszeit</a:t>
            </a:r>
          </a:p>
        </p:txBody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7A5208FA-1633-49EC-AF55-AE4F0EAA1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AT" altLang="de-DE"/>
              <a:t>Abhängig von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Blende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Empfindlichkeit (ISO)</a:t>
            </a:r>
          </a:p>
          <a:p>
            <a:pPr>
              <a:lnSpc>
                <a:spcPct val="90000"/>
              </a:lnSpc>
            </a:pPr>
            <a:r>
              <a:rPr lang="de-AT" altLang="de-DE"/>
              <a:t>Zu lange Belichtungszeit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Bild kann verwackeln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Bild wird überbelichtet</a:t>
            </a:r>
          </a:p>
          <a:p>
            <a:pPr>
              <a:lnSpc>
                <a:spcPct val="90000"/>
              </a:lnSpc>
            </a:pPr>
            <a:r>
              <a:rPr lang="de-AT" altLang="de-DE"/>
              <a:t>Zeitautomatik ( Einstellung „A“ für „Aperture Priority“) stellt Zeit bei manuell gewählter Blende automatisch ein.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>
            <a:extLst>
              <a:ext uri="{FF2B5EF4-FFF2-40B4-BE49-F238E27FC236}">
                <a16:creationId xmlns:a16="http://schemas.microsoft.com/office/drawing/2014/main" id="{0DBC96FE-0B35-42B9-AFD3-1D0E3C6CB3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Brennweite</a:t>
            </a:r>
          </a:p>
        </p:txBody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9FC3EF15-009C-419F-949F-208AB63564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AT" altLang="de-DE" sz="2400"/>
              <a:t>Lange Brennweite</a:t>
            </a:r>
          </a:p>
          <a:p>
            <a:pPr lvl="1">
              <a:lnSpc>
                <a:spcPct val="90000"/>
              </a:lnSpc>
            </a:pPr>
            <a:r>
              <a:rPr lang="de-AT" altLang="de-DE" sz="2000"/>
              <a:t>kleiner Bildausschnitt (Zoom)</a:t>
            </a:r>
            <a:endParaRPr lang="en-US" altLang="de-DE" sz="2000"/>
          </a:p>
          <a:p>
            <a:pPr lvl="1">
              <a:lnSpc>
                <a:spcPct val="90000"/>
              </a:lnSpc>
            </a:pPr>
            <a:r>
              <a:rPr lang="de-AT" altLang="de-DE" sz="2000"/>
              <a:t>Bild kann schneller verwackeln</a:t>
            </a:r>
          </a:p>
          <a:p>
            <a:pPr lvl="1">
              <a:lnSpc>
                <a:spcPct val="90000"/>
              </a:lnSpc>
            </a:pPr>
            <a:r>
              <a:rPr lang="de-AT" altLang="de-DE" sz="2000"/>
              <a:t>Lichtstärke nimmt ab...</a:t>
            </a:r>
          </a:p>
          <a:p>
            <a:pPr lvl="1">
              <a:lnSpc>
                <a:spcPct val="90000"/>
              </a:lnSpc>
            </a:pPr>
            <a:r>
              <a:rPr lang="de-AT" altLang="de-DE" sz="2000"/>
              <a:t>...Belichtungszeit sollte trotzdem kürzer sein (Faustregel: höchstens Kehrwert der Brennweite).</a:t>
            </a:r>
          </a:p>
          <a:p>
            <a:pPr>
              <a:lnSpc>
                <a:spcPct val="90000"/>
              </a:lnSpc>
            </a:pPr>
            <a:r>
              <a:rPr lang="de-AT" altLang="de-DE" sz="2400"/>
              <a:t>Analog – Digital</a:t>
            </a:r>
          </a:p>
          <a:p>
            <a:pPr lvl="1">
              <a:lnSpc>
                <a:spcPct val="90000"/>
              </a:lnSpc>
            </a:pPr>
            <a:r>
              <a:rPr lang="de-AT" altLang="de-DE" sz="2000"/>
              <a:t>Sensor meist kleiner als Film: kleinerer Bildausschnitt bei gleicher Brennweite. Brennweite muss umgerechnet werden (kleinere Brennweite für gleiches Ergebnis).</a:t>
            </a:r>
          </a:p>
          <a:p>
            <a:pPr>
              <a:lnSpc>
                <a:spcPct val="90000"/>
              </a:lnSpc>
            </a:pPr>
            <a:r>
              <a:rPr lang="de-AT" altLang="de-DE" sz="2400"/>
              <a:t>Natürlicher Blickwinkel:</a:t>
            </a:r>
          </a:p>
          <a:p>
            <a:pPr lvl="1">
              <a:lnSpc>
                <a:spcPct val="90000"/>
              </a:lnSpc>
            </a:pPr>
            <a:r>
              <a:rPr lang="de-AT" altLang="de-DE" sz="2000"/>
              <a:t>50mm bei Analogkameras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>
            <a:extLst>
              <a:ext uri="{FF2B5EF4-FFF2-40B4-BE49-F238E27FC236}">
                <a16:creationId xmlns:a16="http://schemas.microsoft.com/office/drawing/2014/main" id="{C9BB12FA-B593-4ED6-A27B-6EFAE36684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Objektive</a:t>
            </a:r>
          </a:p>
        </p:txBody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id="{DC890576-7CE3-4082-9156-EE3EF2F45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2800"/>
              <a:t>Billige Objektive Schwachpunkt günstiger SLR-Komplettangebote 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Blende, Verzerrungen und Verdunklung (Vignette) am Bildrand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Lichtstarke Objektive (besonders große Blende) teuer.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Großer Zoombereich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Objektive meist minderwertiger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flexibler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Fixbrennweite 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Qualitativ besser bei gleichem Preis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Umständlicher - mehrere Objektive nötig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>
            <a:extLst>
              <a:ext uri="{FF2B5EF4-FFF2-40B4-BE49-F238E27FC236}">
                <a16:creationId xmlns:a16="http://schemas.microsoft.com/office/drawing/2014/main" id="{1903BE9C-51C6-4CBE-BAA8-1C7F84B974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Der Megapixel-Wahnsinn</a:t>
            </a:r>
          </a:p>
        </p:txBody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id="{5137A3DB-F957-4E3C-AAD0-1DD67444ED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 sz="2800"/>
              <a:t>Viele Megapixel</a:t>
            </a:r>
          </a:p>
          <a:p>
            <a:pPr lvl="1"/>
            <a:r>
              <a:rPr lang="de-AT" altLang="de-DE" sz="2400"/>
              <a:t>nur mehr Details, wenn das Bild gestochen scharf ist und nicht rauscht.</a:t>
            </a:r>
          </a:p>
          <a:p>
            <a:pPr lvl="1"/>
            <a:r>
              <a:rPr lang="de-AT" altLang="de-DE" sz="2400"/>
              <a:t>Mehr Rezeptoren auf dem Sensor: Höheres Bildrauschen</a:t>
            </a:r>
          </a:p>
          <a:p>
            <a:pPr lvl="1"/>
            <a:r>
              <a:rPr lang="de-AT" altLang="de-DE" sz="2400"/>
              <a:t>Rezeptoren kleiner</a:t>
            </a:r>
          </a:p>
          <a:p>
            <a:r>
              <a:rPr lang="de-AT" altLang="de-DE" sz="2800"/>
              <a:t>Besser in ein gutes Objektiv investieren und bei der Kamera das Vorgängermodell mit etwas weniger Megapixel günstig erwerben.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>
            <a:extLst>
              <a:ext uri="{FF2B5EF4-FFF2-40B4-BE49-F238E27FC236}">
                <a16:creationId xmlns:a16="http://schemas.microsoft.com/office/drawing/2014/main" id="{18A9AFF6-9AC1-4911-8C8F-29AB82A33E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Vergleich Analog - Digital</a:t>
            </a:r>
          </a:p>
        </p:txBody>
      </p:sp>
      <p:sp>
        <p:nvSpPr>
          <p:cNvPr id="67590" name="Rectangle 6">
            <a:extLst>
              <a:ext uri="{FF2B5EF4-FFF2-40B4-BE49-F238E27FC236}">
                <a16:creationId xmlns:a16="http://schemas.microsoft.com/office/drawing/2014/main" id="{C9C5E513-749C-4990-B546-CFDC0410F06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1600"/>
              <a:t>Analog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Gebrauchte analoge Spiegelreflexkameras fast geschenkt. 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Grosse Auswahl an Gebrauchtobjektiven. Gut und erschwinglich: lichtstarkes Objektiv mit manuellem Fokus und Fixbrennweite.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Weniger Bildrauschen bei vergleichbarer Empfindlichkeit.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Prktisch keine Auslöseverzögerung.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Kosten und Zeitaufwand für Filme und Entwicklung.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Auf einen Film passen nur wenige Fotos.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Auflösung nur durch Optik begrenzt.</a:t>
            </a:r>
          </a:p>
        </p:txBody>
      </p:sp>
      <p:sp>
        <p:nvSpPr>
          <p:cNvPr id="67591" name="Rectangle 7">
            <a:extLst>
              <a:ext uri="{FF2B5EF4-FFF2-40B4-BE49-F238E27FC236}">
                <a16:creationId xmlns:a16="http://schemas.microsoft.com/office/drawing/2014/main" id="{39E89B5A-CD07-415A-926C-EF25E995D6E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1600"/>
              <a:t>Digital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Ständig neue Modelle -&gt; Starker Preisverfall.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Auslöseverzögerung (auch das Speichern braucht Zeit)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Gebrauchte Objektive von Analogkameras nur bedingt geeignet.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Bildrauschen bei hoher Empfindlichkeit.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Bilder sofort verfügbar. Experimentieren leichter möglich.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Keine zwingenden  laufenden Kosten. Ausarbeitung einzelner Bilder nur bei Bedarf. 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Bildbearbeitungsfunktionen z.T. bereits in der Kamera.</a:t>
            </a:r>
          </a:p>
          <a:p>
            <a:pPr>
              <a:lnSpc>
                <a:spcPct val="80000"/>
              </a:lnSpc>
            </a:pPr>
            <a:endParaRPr lang="de-AT" altLang="de-DE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</Words>
  <Application>Microsoft Office PowerPoint</Application>
  <PresentationFormat>Bildschirmpräsentation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Franklin Gothic Book</vt:lpstr>
      <vt:lpstr>Standarddesign</vt:lpstr>
      <vt:lpstr>Fotografieren  Worauf es ankommt</vt:lpstr>
      <vt:lpstr>Empfindlichkeit (ISO/ASA)</vt:lpstr>
      <vt:lpstr>Blende</vt:lpstr>
      <vt:lpstr>Belichtungszeit</vt:lpstr>
      <vt:lpstr>Brennweite</vt:lpstr>
      <vt:lpstr>Objektive</vt:lpstr>
      <vt:lpstr>Der Megapixel-Wahnsinn</vt:lpstr>
      <vt:lpstr>Vergleich Analog - Digital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Fotografieren  Worauf es ankommt</dc:title>
  <dc:creator>Oliver Mochmann</dc:creator>
  <cp:lastModifiedBy>RKlingenberg</cp:lastModifiedBy>
  <cp:revision>7</cp:revision>
  <dcterms:created xsi:type="dcterms:W3CDTF">2009-11-10T18:55:38Z</dcterms:created>
  <dcterms:modified xsi:type="dcterms:W3CDTF">2017-12-10T12:55:04Z</dcterms:modified>
</cp:coreProperties>
</file>